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handoutMasterIdLst>
    <p:handoutMasterId r:id="rId18"/>
  </p:handoutMasterIdLst>
  <p:sldIdLst>
    <p:sldId id="261" r:id="rId5"/>
    <p:sldId id="264" r:id="rId6"/>
    <p:sldId id="265" r:id="rId7"/>
    <p:sldId id="263" r:id="rId8"/>
    <p:sldId id="271" r:id="rId9"/>
    <p:sldId id="266" r:id="rId10"/>
    <p:sldId id="267" r:id="rId11"/>
    <p:sldId id="268" r:id="rId12"/>
    <p:sldId id="269" r:id="rId13"/>
    <p:sldId id="270" r:id="rId14"/>
    <p:sldId id="273" r:id="rId15"/>
    <p:sldId id="272" r:id="rId16"/>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notesViewPr>
    <p:cSldViewPr snapToGrid="0">
      <p:cViewPr varScale="1">
        <p:scale>
          <a:sx n="89" d="100"/>
          <a:sy n="89" d="100"/>
        </p:scale>
        <p:origin x="305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6C64CEC-EAFC-4F3E-9D33-CF71373FFF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047B464-9F12-4132-AB18-EF6949F7F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9A0C4-19E3-4CB7-A0CE-A591ABBE3C4D}" type="datetime1">
              <a:rPr lang="es-ES" smtClean="0"/>
              <a:t>06/11/2024</a:t>
            </a:fld>
            <a:endParaRPr lang="es-ES"/>
          </a:p>
        </p:txBody>
      </p:sp>
      <p:sp>
        <p:nvSpPr>
          <p:cNvPr id="4" name="Marcador de pie de página 3">
            <a:extLst>
              <a:ext uri="{FF2B5EF4-FFF2-40B4-BE49-F238E27FC236}">
                <a16:creationId xmlns:a16="http://schemas.microsoft.com/office/drawing/2014/main" id="{1BA083B1-3BC2-484E-AFAD-070AE8A317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826AA960-F8D2-4942-80CF-768EF78ED9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2BC2BC-E3B0-4EB8-B491-5C1109F9CB2E}" type="slidenum">
              <a:rPr lang="es-ES" smtClean="0"/>
              <a:t>‹Nº›</a:t>
            </a:fld>
            <a:endParaRPr lang="es-ES"/>
          </a:p>
        </p:txBody>
      </p:sp>
    </p:spTree>
    <p:extLst>
      <p:ext uri="{BB962C8B-B14F-4D97-AF65-F5344CB8AC3E}">
        <p14:creationId xmlns:p14="http://schemas.microsoft.com/office/powerpoint/2010/main" val="1723742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803FFA6-7A9A-4C4D-A8DB-853C2EEDFE96}" type="datetime1">
              <a:rPr lang="es-ES" noProof="0" smtClean="0"/>
              <a:t>06/11/2024</a:t>
            </a:fld>
            <a:endParaRPr lang="es-ES" noProof="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es-ES" noProof="0" smtClean="0"/>
              <a:t>‹Nº›</a:t>
            </a:fld>
            <a:endParaRPr lang="es-E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275CD8D-B1D9-4658-A4F0-38CA8D83ED5D}" type="slidenum">
              <a:rPr lang="es-ES" smtClean="0"/>
              <a:t>1</a:t>
            </a:fld>
            <a:endParaRPr lang="es-ES"/>
          </a:p>
        </p:txBody>
      </p:sp>
    </p:spTree>
    <p:extLst>
      <p:ext uri="{BB962C8B-B14F-4D97-AF65-F5344CB8AC3E}">
        <p14:creationId xmlns:p14="http://schemas.microsoft.com/office/powerpoint/2010/main" val="3110730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Imagen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ángu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a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ángu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a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a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a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a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a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a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a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a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ángu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a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a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a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a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a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ángu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a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a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a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a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a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a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a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a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a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a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a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a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a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077511" y="5410201"/>
            <a:ext cx="2743200" cy="365125"/>
          </a:xfrm>
        </p:spPr>
        <p:txBody>
          <a:bodyPr rtlCol="0"/>
          <a:lstStyle/>
          <a:p>
            <a:pPr rtl="0"/>
            <a:fld id="{A0CA0AF3-38EB-4C63-8219-1BB50E1DE642}" type="datetime1">
              <a:rPr lang="es-ES" noProof="0" smtClean="0"/>
              <a:t>06/11/2024</a:t>
            </a:fld>
            <a:endParaRPr lang="es-ES" noProof="0"/>
          </a:p>
        </p:txBody>
      </p:sp>
      <p:sp>
        <p:nvSpPr>
          <p:cNvPr id="5" name="Marcador de posición de pie de página 4"/>
          <p:cNvSpPr>
            <a:spLocks noGrp="1"/>
          </p:cNvSpPr>
          <p:nvPr>
            <p:ph type="ftr" sz="quarter" idx="11"/>
          </p:nvPr>
        </p:nvSpPr>
        <p:spPr>
          <a:xfrm>
            <a:off x="1876424" y="5410201"/>
            <a:ext cx="5124886"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9896911" y="5410199"/>
            <a:ext cx="771089" cy="365125"/>
          </a:xfrm>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0" y="4304664"/>
            <a:ext cx="9912355" cy="819355"/>
          </a:xfrm>
        </p:spPr>
        <p:txBody>
          <a:bodyPr rtlCol="0" anchor="b">
            <a:normAutofit/>
          </a:bodyPr>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es-ES" noProof="0"/>
              <a:t>Haga clic en el icono para agregar una imagen</a:t>
            </a:r>
          </a:p>
        </p:txBody>
      </p:sp>
      <p:sp>
        <p:nvSpPr>
          <p:cNvPr id="4" name="Marcador de posición de texto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58C4CEBC-8241-4D36-9AE9-2F7827A2AB82}" type="datetime1">
              <a:rPr lang="es-ES" noProof="0" smtClean="0"/>
              <a:t>06/11/2024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56" y="609600"/>
            <a:ext cx="9905955" cy="3429000"/>
          </a:xfrm>
        </p:spPr>
        <p:txBody>
          <a:bodyPr rtlCol="0" anchor="ctr">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9CF86A2-5975-430E-A6E1-BD589C3F53FA}" type="datetime1">
              <a:rPr lang="es-ES" noProof="0" smtClean="0"/>
              <a:t>06/11/2024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es-ES" noProof="0"/>
              <a:t>Haga clic para modificar el estilo de título del patrón</a:t>
            </a:r>
          </a:p>
        </p:txBody>
      </p:sp>
      <p:sp>
        <p:nvSpPr>
          <p:cNvPr id="12" name="Marcador de texto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posición de texto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2E108C3-FC2A-4A8A-AC92-EA51B902A531}" type="datetime1">
              <a:rPr lang="es-ES" noProof="0" smtClean="0"/>
              <a:t>06/11/2024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60" name="Cuadro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61" name="Cuadro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41410" y="2134041"/>
            <a:ext cx="9906001" cy="2511835"/>
          </a:xfrm>
        </p:spPr>
        <p:txBody>
          <a:bodyPr rtlCol="0" anchor="b">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8B62AA30-5A4A-4C4F-90B9-3E19351EA7E7}" type="datetime1">
              <a:rPr lang="es-ES" noProof="0" smtClean="0"/>
              <a:t>06/11/2024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1141413" y="609600"/>
            <a:ext cx="9905998" cy="1905000"/>
          </a:xfrm>
        </p:spPr>
        <p:txBody>
          <a:bodyPr rtlCol="0"/>
          <a:lstStyle/>
          <a:p>
            <a:pPr rtl="0"/>
            <a:r>
              <a:rPr lang="es-ES" noProof="0"/>
              <a:t>Haga clic para modificar el estilo de título del patrón</a:t>
            </a:r>
          </a:p>
        </p:txBody>
      </p:sp>
      <p:sp>
        <p:nvSpPr>
          <p:cNvPr id="7" name="Marcador de texto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texto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texto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texto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3FEF6314-BF1E-4D9F-B381-C1CADA8C0092}" type="datetime1">
              <a:rPr lang="es-ES" noProof="0" smtClean="0"/>
              <a:t>06/11/2024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1" name="Marcador de posición de texto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4" name="Marcador de posición de texto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texto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7" name="Marcador de posición de texto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4A719E82-A331-4C72-B82B-5BADCE141852}" type="datetime1">
              <a:rPr lang="es-ES" noProof="0" smtClean="0"/>
              <a:t>06/11/2024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95345DB-BC09-4F2D-A950-B5824E6179D5}" type="datetime1">
              <a:rPr lang="es-ES" noProof="0" smtClean="0"/>
              <a:t>06/11/2024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042400" y="609599"/>
            <a:ext cx="2005011"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41410" y="609599"/>
            <a:ext cx="7748590" cy="5181601"/>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20DB2A24-9D58-4203-8723-A461A06D087E}" type="datetime1">
              <a:rPr lang="es-ES" noProof="0" smtClean="0"/>
              <a:t>06/11/2024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EB6E4BD-E62C-4E2F-937A-C3A4DB855F30}" type="datetime1">
              <a:rPr lang="es-ES" noProof="0" smtClean="0"/>
              <a:t>06/11/2024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1419226"/>
            <a:ext cx="9906000" cy="2852737"/>
          </a:xfrm>
        </p:spPr>
        <p:txBody>
          <a:bodyPr rtlCol="0" anchor="b">
            <a:normAutofit/>
          </a:bodyPr>
          <a:lstStyle>
            <a:lvl1pPr>
              <a:defRPr sz="3600"/>
            </a:lvl1pPr>
          </a:lstStyle>
          <a:p>
            <a:pPr rtl="0"/>
            <a:r>
              <a:rPr lang="es-ES" noProof="0"/>
              <a:t>Haga clic para modificar el estilo de título del patrón</a:t>
            </a:r>
          </a:p>
        </p:txBody>
      </p:sp>
      <p:sp>
        <p:nvSpPr>
          <p:cNvPr id="3" name="Marcador de texto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p>
            <a:pPr rtl="0"/>
            <a:fld id="{BB54C683-0777-4D8C-AF75-A78D3205BAC8}" type="datetime1">
              <a:rPr lang="es-ES" noProof="0" smtClean="0"/>
              <a:t>06/11/2024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141410" y="2249486"/>
            <a:ext cx="4878389"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172200" y="2249486"/>
            <a:ext cx="4875211"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62BBE8E3-4A21-45D7-A860-DFDA026419EC}" type="datetime1">
              <a:rPr lang="es-ES" noProof="0" smtClean="0"/>
              <a:t>06/11/2024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es-ES" noProof="0"/>
              <a:t>Haga clic para modificar el estilo de título del patrón</a:t>
            </a:r>
          </a:p>
        </p:txBody>
      </p:sp>
      <p:sp>
        <p:nvSpPr>
          <p:cNvPr id="3" name="Marcador de texto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141410" y="3073397"/>
            <a:ext cx="4878391"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172200" y="3073397"/>
            <a:ext cx="4875210"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fecha 6"/>
          <p:cNvSpPr>
            <a:spLocks noGrp="1"/>
          </p:cNvSpPr>
          <p:nvPr>
            <p:ph type="dt" sz="half" idx="10"/>
          </p:nvPr>
        </p:nvSpPr>
        <p:spPr/>
        <p:txBody>
          <a:bodyPr rtlCol="0"/>
          <a:lstStyle/>
          <a:p>
            <a:pPr rtl="0"/>
            <a:fld id="{8EFD387C-7178-4981-AEA8-6F8B6F75A91E}" type="datetime1">
              <a:rPr lang="es-ES" noProof="0" smtClean="0"/>
              <a:t>06/11/2024</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fecha 2"/>
          <p:cNvSpPr>
            <a:spLocks noGrp="1"/>
          </p:cNvSpPr>
          <p:nvPr>
            <p:ph type="dt" sz="half" idx="10"/>
          </p:nvPr>
        </p:nvSpPr>
        <p:spPr/>
        <p:txBody>
          <a:bodyPr rtlCol="0"/>
          <a:lstStyle/>
          <a:p>
            <a:pPr rtl="0"/>
            <a:fld id="{F9E1022B-32BE-4FE1-92B8-C5149277BA50}" type="datetime1">
              <a:rPr lang="es-ES" noProof="0" smtClean="0"/>
              <a:t>06/11/2024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2AD2895C-9724-44AD-A1CB-C4CD2333D14A}" type="datetime1">
              <a:rPr lang="es-ES" noProof="0" smtClean="0"/>
              <a:t>06/11/2024</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46705" y="609601"/>
            <a:ext cx="3856037" cy="1639884"/>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5156200" y="592666"/>
            <a:ext cx="5891209" cy="5198534"/>
          </a:xfrm>
        </p:spPr>
        <p:txBody>
          <a:bodyPr rtlCol="0" anchor="ct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EB4771A7-61FB-45DE-8598-173673CE36D3}" type="datetime1">
              <a:rPr lang="es-ES" noProof="0" smtClean="0"/>
              <a:t>06/11/2024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F2B77F93-129F-44A2-8E92-7F7A3AA89FC7}" type="datetime1">
              <a:rPr lang="es-ES" noProof="0" smtClean="0"/>
              <a:t>06/11/2024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ángu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a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íne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ángu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a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a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a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a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a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a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a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ángu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Marcador de posición de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s-ES" noProof="0"/>
          </a:p>
        </p:txBody>
      </p:sp>
      <p:sp>
        <p:nvSpPr>
          <p:cNvPr id="3" name="Marcador de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E95752A-3CB1-471B-A60A-70B55E468DDA}" type="datetime1">
              <a:rPr lang="es-ES" noProof="0" smtClean="0"/>
              <a:t>06/11/2024</a:t>
            </a:fld>
            <a:endParaRPr lang="es-ES" noProof="0" dirty="0"/>
          </a:p>
        </p:txBody>
      </p:sp>
      <p:sp>
        <p:nvSpPr>
          <p:cNvPr id="5" name="Marcador de posición de pie de página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s-ES" noProof="0" smtClean="0"/>
              <a:pPr rtl="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á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79" name="Imagen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agen 4" descr="Primer plano de la tarjeta de circuitos">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0"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ángulo con esquinas opuestas redondeadas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b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a lib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a lib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a lib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a lib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a lib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a lib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a lib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a lib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á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a lib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a lib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a lib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a lib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a lib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a lib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a lib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a lib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a lib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á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rtl="0"/>
            <a:r>
              <a:rPr lang="es-ES" dirty="0"/>
              <a:t>Proyecto Final </a:t>
            </a:r>
            <a:r>
              <a:rPr lang="en-US" dirty="0"/>
              <a:t>[</a:t>
            </a:r>
            <a:r>
              <a:rPr lang="en-US" dirty="0" err="1"/>
              <a:t>Fase</a:t>
            </a:r>
            <a:r>
              <a:rPr lang="en-US" dirty="0"/>
              <a:t> 1]</a:t>
            </a:r>
            <a:endParaRPr lang="es-ES" dirty="0"/>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es-ES" dirty="0"/>
              <a:t>Micro procesador </a:t>
            </a:r>
            <a:r>
              <a:rPr lang="es-ES" dirty="0" err="1"/>
              <a:t>mips</a:t>
            </a:r>
            <a:r>
              <a:rPr lang="es-ES" dirty="0"/>
              <a:t> </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A0D9F-F550-4EF6-B373-CAEAC1014C00}"/>
              </a:ext>
            </a:extLst>
          </p:cNvPr>
          <p:cNvSpPr>
            <a:spLocks noGrp="1"/>
          </p:cNvSpPr>
          <p:nvPr>
            <p:ph type="title"/>
          </p:nvPr>
        </p:nvSpPr>
        <p:spPr/>
        <p:txBody>
          <a:bodyPr/>
          <a:lstStyle/>
          <a:p>
            <a:r>
              <a:rPr lang="es-MX" dirty="0"/>
              <a:t>Conclusión </a:t>
            </a:r>
          </a:p>
        </p:txBody>
      </p:sp>
      <p:sp>
        <p:nvSpPr>
          <p:cNvPr id="3" name="Marcador de contenido 2">
            <a:extLst>
              <a:ext uri="{FF2B5EF4-FFF2-40B4-BE49-F238E27FC236}">
                <a16:creationId xmlns:a16="http://schemas.microsoft.com/office/drawing/2014/main" id="{4226EF32-55F9-48A6-A2EF-C24322A7D2BC}"/>
              </a:ext>
            </a:extLst>
          </p:cNvPr>
          <p:cNvSpPr>
            <a:spLocks noGrp="1"/>
          </p:cNvSpPr>
          <p:nvPr>
            <p:ph idx="1"/>
          </p:nvPr>
        </p:nvSpPr>
        <p:spPr>
          <a:xfrm>
            <a:off x="1141412" y="1945341"/>
            <a:ext cx="9905999" cy="3845860"/>
          </a:xfrm>
        </p:spPr>
        <p:txBody>
          <a:bodyPr>
            <a:normAutofit/>
          </a:bodyPr>
          <a:lstStyle/>
          <a:p>
            <a:pPr marL="0" indent="0">
              <a:buNone/>
            </a:pPr>
            <a:r>
              <a:rPr lang="es-MX" sz="1800" dirty="0"/>
              <a:t>En conclusión, la actividad de diseño y simulación del procesador en </a:t>
            </a:r>
            <a:r>
              <a:rPr lang="es-MX" sz="1800" dirty="0" err="1"/>
              <a:t>Verilog</a:t>
            </a:r>
            <a:r>
              <a:rPr lang="es-MX" sz="1800" dirty="0"/>
              <a:t> ha permitido crear una arquitectura funcional basada en los principios de los procesadores MIPS y sus instrucciones tipo R. Se implementaron módulos clave como la Unidad de Control, ALU, Banco de Registros, Memoria de Datos y Multiplexor, replicando el flujo de procesamiento de instrucciones de un procesador MIPS. Además, se agregó un contador que simula el acceso secuencial a las instrucciones almacenadas en </a:t>
            </a:r>
            <a:r>
              <a:rPr lang="es-MX" sz="1800" dirty="0" err="1"/>
              <a:t>memoria.El</a:t>
            </a:r>
            <a:r>
              <a:rPr lang="es-MX" sz="1800" dirty="0"/>
              <a:t> procesador MIPS, conocido por su simplicidad y por utilizar instrucciones de longitud fija como las tipo R, fue el enfoque principal. Durante la actividad, se trabajó con instrucciones aritméticas y lógicas tipo R, mientras que la Unidad de Control decodifica las instrucciones y la ALU ejecuta los cálculos. El banco de pruebas (</a:t>
            </a:r>
            <a:r>
              <a:rPr lang="es-MX" sz="1800" dirty="0" err="1"/>
              <a:t>TB_topLevel</a:t>
            </a:r>
            <a:r>
              <a:rPr lang="es-MX" sz="1800" dirty="0"/>
              <a:t>) validó la capacidad del diseño para procesar correctamente las instrucciones, reforzando el entendimiento de cómo los procesadores MIPS manejan instrucciones y la importancia de cada componente en el ciclo de ejecución.</a:t>
            </a:r>
          </a:p>
        </p:txBody>
      </p:sp>
    </p:spTree>
    <p:extLst>
      <p:ext uri="{BB962C8B-B14F-4D97-AF65-F5344CB8AC3E}">
        <p14:creationId xmlns:p14="http://schemas.microsoft.com/office/powerpoint/2010/main" val="33540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BCB09B-BD89-4C5E-8A3D-D8FB67B928CD}"/>
              </a:ext>
            </a:extLst>
          </p:cNvPr>
          <p:cNvSpPr>
            <a:spLocks noGrp="1"/>
          </p:cNvSpPr>
          <p:nvPr>
            <p:ph type="title"/>
          </p:nvPr>
        </p:nvSpPr>
        <p:spPr/>
        <p:txBody>
          <a:bodyPr/>
          <a:lstStyle/>
          <a:p>
            <a:r>
              <a:rPr lang="es-MX" dirty="0"/>
              <a:t>Fechas de trabajo</a:t>
            </a:r>
          </a:p>
        </p:txBody>
      </p:sp>
      <p:pic>
        <p:nvPicPr>
          <p:cNvPr id="5" name="Imagen 4">
            <a:extLst>
              <a:ext uri="{FF2B5EF4-FFF2-40B4-BE49-F238E27FC236}">
                <a16:creationId xmlns:a16="http://schemas.microsoft.com/office/drawing/2014/main" id="{F44766A6-AA37-48F5-AA33-4D87C54B7DB5}"/>
              </a:ext>
            </a:extLst>
          </p:cNvPr>
          <p:cNvPicPr>
            <a:picLocks noChangeAspect="1"/>
          </p:cNvPicPr>
          <p:nvPr/>
        </p:nvPicPr>
        <p:blipFill>
          <a:blip r:embed="rId2"/>
          <a:stretch>
            <a:fillRect/>
          </a:stretch>
        </p:blipFill>
        <p:spPr>
          <a:xfrm>
            <a:off x="1965791" y="2077057"/>
            <a:ext cx="7077075" cy="4162425"/>
          </a:xfrm>
          <a:prstGeom prst="rect">
            <a:avLst/>
          </a:prstGeom>
        </p:spPr>
      </p:pic>
    </p:spTree>
    <p:extLst>
      <p:ext uri="{BB962C8B-B14F-4D97-AF65-F5344CB8AC3E}">
        <p14:creationId xmlns:p14="http://schemas.microsoft.com/office/powerpoint/2010/main" val="8928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A3122D-95D9-42CE-8B4B-CE02A4C65EDD}"/>
              </a:ext>
            </a:extLst>
          </p:cNvPr>
          <p:cNvSpPr>
            <a:spLocks noGrp="1"/>
          </p:cNvSpPr>
          <p:nvPr>
            <p:ph type="title"/>
          </p:nvPr>
        </p:nvSpPr>
        <p:spPr/>
        <p:txBody>
          <a:bodyPr/>
          <a:lstStyle/>
          <a:p>
            <a:r>
              <a:rPr lang="es-MX" dirty="0"/>
              <a:t>referencias</a:t>
            </a:r>
          </a:p>
        </p:txBody>
      </p:sp>
      <p:sp>
        <p:nvSpPr>
          <p:cNvPr id="3" name="Marcador de contenido 2">
            <a:extLst>
              <a:ext uri="{FF2B5EF4-FFF2-40B4-BE49-F238E27FC236}">
                <a16:creationId xmlns:a16="http://schemas.microsoft.com/office/drawing/2014/main" id="{F854F43E-51E5-4856-9245-399A91C983B8}"/>
              </a:ext>
            </a:extLst>
          </p:cNvPr>
          <p:cNvSpPr>
            <a:spLocks noGrp="1"/>
          </p:cNvSpPr>
          <p:nvPr>
            <p:ph idx="1"/>
          </p:nvPr>
        </p:nvSpPr>
        <p:spPr/>
        <p:txBody>
          <a:bodyPr>
            <a:normAutofit lnSpcReduction="10000"/>
          </a:bodyPr>
          <a:lstStyle/>
          <a:p>
            <a:pPr marL="342900" lvl="0" indent="-342900">
              <a:lnSpc>
                <a:spcPct val="107000"/>
              </a:lnSpc>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Stallings, W. (2012). Computer organization and architecture: Designing for performance (11.ª ed.). Hoboken, NJ: Pearson Education.</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Hennessy, J.,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Jouppi</a:t>
            </a:r>
            <a:r>
              <a:rPr lang="en-US" sz="1200" dirty="0">
                <a:effectLst/>
                <a:latin typeface="Calibri" panose="020F0502020204030204" pitchFamily="34" charset="0"/>
                <a:ea typeface="Calibri" panose="020F0502020204030204" pitchFamily="34" charset="0"/>
                <a:cs typeface="Times New Roman" panose="02020603050405020304" pitchFamily="18" charset="0"/>
              </a:rPr>
              <a:t>, N., Przybylski, S., Rowen, C., Gross, T., Baskett, F., &amp; Gill, J. (1982). MIPS: A microprocessor architecture. ACM SIGMICRO Newsletter, 13(4), 17-22.</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Topiwala</a:t>
            </a:r>
            <a:r>
              <a:rPr lang="en-US" sz="1200" dirty="0">
                <a:effectLst/>
                <a:latin typeface="Calibri" panose="020F0502020204030204" pitchFamily="34" charset="0"/>
                <a:ea typeface="Calibri" panose="020F0502020204030204" pitchFamily="34" charset="0"/>
                <a:cs typeface="Times New Roman" panose="02020603050405020304" pitchFamily="18" charset="0"/>
              </a:rPr>
              <a:t>, M. N., &amp; Saraswathi, N. (2014, May). Implementation of a 32-bit MIPS based RISC processor using Cadence. In 2014 IEEE International Conference on Advanced Communications, Control and Computing Technologies (pp. 979-983). IEEE.</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Kane, G. (1988).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mips</a:t>
            </a:r>
            <a:r>
              <a:rPr lang="en-US" sz="1200" dirty="0">
                <a:effectLst/>
                <a:latin typeface="Calibri" panose="020F0502020204030204" pitchFamily="34" charset="0"/>
                <a:ea typeface="Calibri" panose="020F0502020204030204" pitchFamily="34" charset="0"/>
                <a:cs typeface="Times New Roman" panose="02020603050405020304" pitchFamily="18" charset="0"/>
              </a:rPr>
              <a:t> RISC Architecture. Prentice-Hall, Inc.</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Srinidhi, R. (2012). </a:t>
            </a:r>
            <a:r>
              <a:rPr lang="es-MX" sz="1200" dirty="0">
                <a:effectLst/>
                <a:latin typeface="Calibri" panose="020F0502020204030204" pitchFamily="34" charset="0"/>
                <a:ea typeface="Calibri" panose="020F0502020204030204" pitchFamily="34" charset="0"/>
                <a:cs typeface="Times New Roman" panose="02020603050405020304" pitchFamily="18" charset="0"/>
              </a:rPr>
              <a:t>Implementación del procesador MIPS.</a:t>
            </a:r>
          </a:p>
          <a:p>
            <a:pPr marL="342900" lvl="0" indent="-342900">
              <a:lnSpc>
                <a:spcPct val="107000"/>
              </a:lnSpc>
              <a:buFont typeface="Calibri" panose="020F0502020204030204" pitchFamily="34" charset="0"/>
              <a:buChar char="•"/>
            </a:pPr>
            <a:r>
              <a:rPr lang="es-MX" sz="1200" dirty="0" err="1">
                <a:effectLst/>
                <a:latin typeface="Calibri" panose="020F0502020204030204" pitchFamily="34" charset="0"/>
                <a:ea typeface="Calibri" panose="020F0502020204030204" pitchFamily="34" charset="0"/>
                <a:cs typeface="Times New Roman" panose="02020603050405020304" pitchFamily="18" charset="0"/>
              </a:rPr>
              <a:t>Hazlett</a:t>
            </a:r>
            <a:r>
              <a:rPr lang="es-MX" sz="1200" dirty="0">
                <a:effectLst/>
                <a:latin typeface="Calibri" panose="020F0502020204030204" pitchFamily="34" charset="0"/>
                <a:ea typeface="Calibri" panose="020F0502020204030204" pitchFamily="34" charset="0"/>
                <a:cs typeface="Times New Roman" panose="02020603050405020304" pitchFamily="18" charset="0"/>
              </a:rPr>
              <a:t>, CD (2020). Un simulador de rutas de datos MIPS para mejorar el aprendizaje visual de la arquitectura informática (tesis doctoral, Universidad de Illinois en Urbana-Champaign).</a:t>
            </a:r>
          </a:p>
          <a:p>
            <a:pPr marL="342900" lvl="0" indent="-342900">
              <a:lnSpc>
                <a:spcPct val="107000"/>
              </a:lnSpc>
              <a:buFont typeface="Calibri" panose="020F0502020204030204" pitchFamily="34" charset="0"/>
              <a:buChar char="•"/>
            </a:pPr>
            <a:r>
              <a:rPr lang="es-MX" sz="1200" dirty="0">
                <a:effectLst/>
                <a:latin typeface="Calibri" panose="020F0502020204030204" pitchFamily="34" charset="0"/>
                <a:ea typeface="Calibri" panose="020F0502020204030204" pitchFamily="34" charset="0"/>
                <a:cs typeface="Times New Roman" panose="02020603050405020304" pitchFamily="18" charset="0"/>
              </a:rPr>
              <a:t>https://semianalysis.com/2022/04/12/tenstorrent-blackhole-grendel-and/</a:t>
            </a:r>
          </a:p>
          <a:p>
            <a:pPr marL="342900" lvl="0" indent="-342900">
              <a:lnSpc>
                <a:spcPct val="107000"/>
              </a:lnSpc>
              <a:buFont typeface="Calibri" panose="020F0502020204030204" pitchFamily="34" charset="0"/>
              <a:buChar char="•"/>
            </a:pPr>
            <a:r>
              <a:rPr lang="es-MX" sz="1200" dirty="0">
                <a:effectLst/>
                <a:latin typeface="Calibri" panose="020F0502020204030204" pitchFamily="34" charset="0"/>
                <a:ea typeface="Calibri" panose="020F0502020204030204" pitchFamily="34" charset="0"/>
                <a:cs typeface="Times New Roman" panose="02020603050405020304" pitchFamily="18" charset="0"/>
              </a:rPr>
              <a:t>https://tenstorrent.com/vision/ljubisa-and-jasmina</a:t>
            </a:r>
          </a:p>
          <a:p>
            <a:pPr marL="342900" lvl="0" indent="-342900">
              <a:lnSpc>
                <a:spcPct val="107000"/>
              </a:lnSpc>
              <a:spcAft>
                <a:spcPts val="800"/>
              </a:spcAft>
              <a:buFont typeface="Calibri" panose="020F0502020204030204" pitchFamily="34" charset="0"/>
              <a:buChar char="•"/>
            </a:pPr>
            <a:r>
              <a:rPr lang="es-MX" sz="1200" dirty="0">
                <a:effectLst/>
                <a:latin typeface="Calibri" panose="020F0502020204030204" pitchFamily="34" charset="0"/>
                <a:ea typeface="Calibri" panose="020F0502020204030204" pitchFamily="34" charset="0"/>
                <a:cs typeface="Times New Roman" panose="02020603050405020304" pitchFamily="18" charset="0"/>
              </a:rPr>
              <a:t>https://www.tomshardware.com/news/tenstorrent-licenses-risc</a:t>
            </a:r>
          </a:p>
          <a:p>
            <a:pPr marL="0" indent="0">
              <a:buNone/>
            </a:pPr>
            <a:endParaRPr lang="es-MX" sz="1200" dirty="0"/>
          </a:p>
        </p:txBody>
      </p:sp>
    </p:spTree>
    <p:extLst>
      <p:ext uri="{BB962C8B-B14F-4D97-AF65-F5344CB8AC3E}">
        <p14:creationId xmlns:p14="http://schemas.microsoft.com/office/powerpoint/2010/main" val="61578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30F2362-A141-459B-888C-42A84C15E745}"/>
              </a:ext>
            </a:extLst>
          </p:cNvPr>
          <p:cNvSpPr>
            <a:spLocks noGrp="1"/>
          </p:cNvSpPr>
          <p:nvPr>
            <p:ph type="title"/>
          </p:nvPr>
        </p:nvSpPr>
        <p:spPr/>
        <p:txBody>
          <a:bodyPr/>
          <a:lstStyle/>
          <a:p>
            <a:r>
              <a:rPr lang="es-MX" dirty="0"/>
              <a:t>Introducción </a:t>
            </a:r>
          </a:p>
        </p:txBody>
      </p:sp>
      <p:sp>
        <p:nvSpPr>
          <p:cNvPr id="5" name="Marcador de contenido 4">
            <a:extLst>
              <a:ext uri="{FF2B5EF4-FFF2-40B4-BE49-F238E27FC236}">
                <a16:creationId xmlns:a16="http://schemas.microsoft.com/office/drawing/2014/main" id="{38250487-197D-4A3D-9AA6-7C211BB3D7C7}"/>
              </a:ext>
            </a:extLst>
          </p:cNvPr>
          <p:cNvSpPr>
            <a:spLocks noGrp="1"/>
          </p:cNvSpPr>
          <p:nvPr>
            <p:ph idx="1"/>
          </p:nvPr>
        </p:nvSpPr>
        <p:spPr/>
        <p:txBody>
          <a:bodyPr/>
          <a:lstStyle/>
          <a:p>
            <a:pPr marL="0" indent="0">
              <a:buNone/>
            </a:pPr>
            <a:r>
              <a:rPr lang="es-ES" sz="1800" dirty="0">
                <a:effectLst/>
                <a:ea typeface="Arial" panose="020B0604020202020204" pitchFamily="34" charset="0"/>
              </a:rPr>
              <a:t>El Proyecto Final - Fase 1 representa un desafío significativo para los conocimientos que hemos adquirido en el área de arquitectura de computadoras. En este trabajo, buscamos aplicar conceptos clave como memorias, registros, compuertas lógicas, ALU, multiplexores y otros componentes fundamentales para culminar en el diseño de un microprocesador MIPS. Pero antes de profundizar en el desarrollo, surge una pregunta esencial: </a:t>
            </a:r>
          </a:p>
          <a:p>
            <a:pPr marL="0" indent="0">
              <a:buNone/>
            </a:pPr>
            <a:br>
              <a:rPr lang="es-ES" sz="1800" dirty="0">
                <a:effectLst/>
                <a:ea typeface="Arial" panose="020B0604020202020204" pitchFamily="34" charset="0"/>
              </a:rPr>
            </a:br>
            <a:r>
              <a:rPr lang="es-ES" sz="1800" dirty="0">
                <a:effectLst/>
                <a:ea typeface="Arial" panose="020B0604020202020204" pitchFamily="34" charset="0"/>
              </a:rPr>
              <a:t>¿</a:t>
            </a:r>
            <a:r>
              <a:rPr lang="es-ES" sz="1800" dirty="0">
                <a:ea typeface="Arial" panose="020B0604020202020204" pitchFamily="34" charset="0"/>
              </a:rPr>
              <a:t>Q</a:t>
            </a:r>
            <a:r>
              <a:rPr lang="es-ES" sz="1800" dirty="0">
                <a:effectLst/>
                <a:ea typeface="Arial" panose="020B0604020202020204" pitchFamily="34" charset="0"/>
              </a:rPr>
              <a:t>ué es exactamente un procesador MIPS?</a:t>
            </a:r>
            <a:endParaRPr lang="es-MX" sz="1800" dirty="0">
              <a:effectLst/>
              <a:ea typeface="Arial" panose="020B0604020202020204" pitchFamily="34" charset="0"/>
            </a:endParaRPr>
          </a:p>
          <a:p>
            <a:endParaRPr lang="es-MX" dirty="0"/>
          </a:p>
        </p:txBody>
      </p:sp>
    </p:spTree>
    <p:extLst>
      <p:ext uri="{BB962C8B-B14F-4D97-AF65-F5344CB8AC3E}">
        <p14:creationId xmlns:p14="http://schemas.microsoft.com/office/powerpoint/2010/main" val="270100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8AC1F-AEBB-4861-BE35-84FE984D6E3C}"/>
              </a:ext>
            </a:extLst>
          </p:cNvPr>
          <p:cNvSpPr>
            <a:spLocks noGrp="1"/>
          </p:cNvSpPr>
          <p:nvPr>
            <p:ph type="title"/>
          </p:nvPr>
        </p:nvSpPr>
        <p:spPr/>
        <p:txBody>
          <a:bodyPr/>
          <a:lstStyle/>
          <a:p>
            <a:r>
              <a:rPr lang="es-MX" dirty="0"/>
              <a:t>Procesador </a:t>
            </a:r>
            <a:r>
              <a:rPr lang="es-MX" dirty="0" err="1"/>
              <a:t>Mips</a:t>
            </a:r>
            <a:endParaRPr lang="es-MX" dirty="0"/>
          </a:p>
        </p:txBody>
      </p:sp>
      <p:sp>
        <p:nvSpPr>
          <p:cNvPr id="3" name="Marcador de contenido 2">
            <a:extLst>
              <a:ext uri="{FF2B5EF4-FFF2-40B4-BE49-F238E27FC236}">
                <a16:creationId xmlns:a16="http://schemas.microsoft.com/office/drawing/2014/main" id="{C368E42B-C23B-4CCD-8430-A90EA6547E28}"/>
              </a:ext>
            </a:extLst>
          </p:cNvPr>
          <p:cNvSpPr>
            <a:spLocks noGrp="1"/>
          </p:cNvSpPr>
          <p:nvPr>
            <p:ph idx="1"/>
          </p:nvPr>
        </p:nvSpPr>
        <p:spPr/>
        <p:txBody>
          <a:bodyPr>
            <a:normAutofit/>
          </a:bodyPr>
          <a:lstStyle/>
          <a:p>
            <a:pPr marL="0" indent="0">
              <a:buNone/>
            </a:pPr>
            <a:r>
              <a:rPr lang="es-MX" sz="1800" dirty="0"/>
              <a:t>Un procesador MIPS (Microprocesador sin etapas de tubería </a:t>
            </a:r>
            <a:r>
              <a:rPr lang="es-MX" sz="1800" dirty="0" err="1"/>
              <a:t>interbloqueadas</a:t>
            </a:r>
            <a:r>
              <a:rPr lang="es-MX" sz="1800" dirty="0"/>
              <a:t>) es un tipo de procesador RISC (Computadora con conjunto de instrucciones reducidas), diseñado con un conjunto de instrucciones simples y eficientes para ejecutar operaciones rápidamente en pocos ciclos de reloj. Su arquitectura optimiza el uso de tuberías (pipeline), lo que mejora el rendimiento al procesar varias instrucciones al mismo tiempo, siendo popular en sistemas embebidos y aplicaciones de bajo consumo.</a:t>
            </a:r>
          </a:p>
        </p:txBody>
      </p:sp>
    </p:spTree>
    <p:extLst>
      <p:ext uri="{BB962C8B-B14F-4D97-AF65-F5344CB8AC3E}">
        <p14:creationId xmlns:p14="http://schemas.microsoft.com/office/powerpoint/2010/main" val="3354224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7B8B9E-4343-4A67-8A68-3DA73654C06B}"/>
              </a:ext>
            </a:extLst>
          </p:cNvPr>
          <p:cNvSpPr>
            <a:spLocks noGrp="1"/>
          </p:cNvSpPr>
          <p:nvPr>
            <p:ph type="title"/>
          </p:nvPr>
        </p:nvSpPr>
        <p:spPr/>
        <p:txBody>
          <a:bodyPr/>
          <a:lstStyle/>
          <a:p>
            <a:r>
              <a:rPr lang="es-MX" dirty="0"/>
              <a:t>Set de instrucciones </a:t>
            </a:r>
          </a:p>
        </p:txBody>
      </p:sp>
      <p:sp>
        <p:nvSpPr>
          <p:cNvPr id="3" name="Marcador de contenido 2">
            <a:extLst>
              <a:ext uri="{FF2B5EF4-FFF2-40B4-BE49-F238E27FC236}">
                <a16:creationId xmlns:a16="http://schemas.microsoft.com/office/drawing/2014/main" id="{A74974BE-7D3B-443C-AEC0-309736DAE1CE}"/>
              </a:ext>
            </a:extLst>
          </p:cNvPr>
          <p:cNvSpPr>
            <a:spLocks noGrp="1"/>
          </p:cNvSpPr>
          <p:nvPr>
            <p:ph idx="1"/>
          </p:nvPr>
        </p:nvSpPr>
        <p:spPr/>
        <p:txBody>
          <a:bodyPr>
            <a:normAutofit/>
          </a:bodyPr>
          <a:lstStyle/>
          <a:p>
            <a:pPr marL="0" indent="0">
              <a:buNone/>
            </a:pPr>
            <a:r>
              <a:rPr lang="es-MX" sz="1800" dirty="0"/>
              <a:t>El conjunto de instrucciones en un procesador MIPS es el grupo de operaciones que la CPU puede ejecutar directamente. Siguiendo la arquitectura RISC, MIPS tiene un número reducido de instrucciones simples y rápidas. Estas instrucciones, de 32 bits, se agrupan en tres tipos: R-</a:t>
            </a:r>
            <a:r>
              <a:rPr lang="es-MX" sz="1800" dirty="0" err="1"/>
              <a:t>type</a:t>
            </a:r>
            <a:r>
              <a:rPr lang="es-MX" sz="1800" dirty="0"/>
              <a:t> (operaciones con registros), I-</a:t>
            </a:r>
            <a:r>
              <a:rPr lang="es-MX" sz="1800" dirty="0" err="1"/>
              <a:t>type</a:t>
            </a:r>
            <a:r>
              <a:rPr lang="es-MX" sz="1800" dirty="0"/>
              <a:t> (instrucciones con valores inmediatos) y J-</a:t>
            </a:r>
            <a:r>
              <a:rPr lang="es-MX" sz="1800" dirty="0" err="1"/>
              <a:t>type</a:t>
            </a:r>
            <a:r>
              <a:rPr lang="es-MX" sz="1800" dirty="0"/>
              <a:t> (saltos). Además, MIPS utiliza un modelo de carga/almacenamiento, donde solo las instrucciones de carga ( </a:t>
            </a:r>
            <a:r>
              <a:rPr lang="es-MX" sz="1800" dirty="0" err="1"/>
              <a:t>lw</a:t>
            </a:r>
            <a:r>
              <a:rPr lang="es-MX" sz="1800" dirty="0"/>
              <a:t>) y almacenamiento ( </a:t>
            </a:r>
            <a:r>
              <a:rPr lang="es-MX" sz="1800" dirty="0" err="1"/>
              <a:t>sw</a:t>
            </a:r>
            <a:r>
              <a:rPr lang="es-MX" sz="1800" dirty="0"/>
              <a:t>) acceden a la memoria.</a:t>
            </a:r>
          </a:p>
        </p:txBody>
      </p:sp>
    </p:spTree>
    <p:extLst>
      <p:ext uri="{BB962C8B-B14F-4D97-AF65-F5344CB8AC3E}">
        <p14:creationId xmlns:p14="http://schemas.microsoft.com/office/powerpoint/2010/main" val="211830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BEC48-7ACB-499C-BE4C-34FB43CB0865}"/>
              </a:ext>
            </a:extLst>
          </p:cNvPr>
          <p:cNvSpPr>
            <a:spLocks noGrp="1"/>
          </p:cNvSpPr>
          <p:nvPr>
            <p:ph type="title"/>
          </p:nvPr>
        </p:nvSpPr>
        <p:spPr/>
        <p:txBody>
          <a:bodyPr/>
          <a:lstStyle/>
          <a:p>
            <a:r>
              <a:rPr lang="es-MX" dirty="0"/>
              <a:t>Programa ensamblador </a:t>
            </a:r>
          </a:p>
        </p:txBody>
      </p:sp>
      <p:sp>
        <p:nvSpPr>
          <p:cNvPr id="3" name="Marcador de contenido 2">
            <a:extLst>
              <a:ext uri="{FF2B5EF4-FFF2-40B4-BE49-F238E27FC236}">
                <a16:creationId xmlns:a16="http://schemas.microsoft.com/office/drawing/2014/main" id="{EC8857EB-EC0B-4E4E-AA66-D94980EC1CC2}"/>
              </a:ext>
            </a:extLst>
          </p:cNvPr>
          <p:cNvSpPr>
            <a:spLocks noGrp="1"/>
          </p:cNvSpPr>
          <p:nvPr>
            <p:ph idx="1"/>
          </p:nvPr>
        </p:nvSpPr>
        <p:spPr>
          <a:xfrm>
            <a:off x="1141412" y="1890899"/>
            <a:ext cx="9905999" cy="3541714"/>
          </a:xfrm>
        </p:spPr>
        <p:txBody>
          <a:bodyPr>
            <a:normAutofit/>
          </a:bodyPr>
          <a:lstStyle/>
          <a:p>
            <a:pPr marL="0" indent="0">
              <a:buNone/>
            </a:pPr>
            <a:r>
              <a:rPr lang="es-MX" sz="1800" dirty="0"/>
              <a:t>El lenguaje ensamblador (</a:t>
            </a:r>
            <a:r>
              <a:rPr lang="es-MX" sz="1800" dirty="0" err="1"/>
              <a:t>assembly</a:t>
            </a:r>
            <a:r>
              <a:rPr lang="es-MX" sz="1800" dirty="0"/>
              <a:t> </a:t>
            </a:r>
            <a:r>
              <a:rPr lang="es-MX" sz="1800" dirty="0" err="1"/>
              <a:t>language</a:t>
            </a:r>
            <a:r>
              <a:rPr lang="es-MX" sz="1800" dirty="0"/>
              <a:t>) es un lenguaje de programación de bajo nivel que permite escribir instrucciones específicas para la arquitectura de un procesador.</a:t>
            </a:r>
          </a:p>
          <a:p>
            <a:pPr marL="0" indent="0">
              <a:buNone/>
            </a:pPr>
            <a:r>
              <a:rPr lang="es-MX" sz="1800" dirty="0"/>
              <a:t>Optamos por implementar un método de ordenamiento de datos, el mas famoso es el </a:t>
            </a:r>
            <a:r>
              <a:rPr lang="es-MX" sz="1800" dirty="0" err="1"/>
              <a:t>bubble</a:t>
            </a:r>
            <a:r>
              <a:rPr lang="es-MX" sz="1800" dirty="0"/>
              <a:t> </a:t>
            </a:r>
            <a:r>
              <a:rPr lang="es-MX" sz="1800" dirty="0" err="1"/>
              <a:t>sort</a:t>
            </a:r>
            <a:r>
              <a:rPr lang="es-MX" sz="1800" dirty="0"/>
              <a:t>, pero a nosotros nos gustaría implementar un algoritmo más complejo, el algoritmo Shell </a:t>
            </a:r>
            <a:r>
              <a:rPr lang="es-MX" sz="1800" dirty="0" err="1"/>
              <a:t>sort</a:t>
            </a:r>
            <a:r>
              <a:rPr lang="es-MX" sz="1800" dirty="0"/>
              <a:t> es un poco mas complejo y efectivo que el </a:t>
            </a:r>
            <a:r>
              <a:rPr lang="es-MX" sz="1800" dirty="0" err="1"/>
              <a:t>bubble</a:t>
            </a:r>
            <a:r>
              <a:rPr lang="es-MX" sz="1800" dirty="0"/>
              <a:t>, normalmente los métodos iterativos suelen ser poco efectivos, pero Shell </a:t>
            </a:r>
            <a:r>
              <a:rPr lang="es-MX" sz="1800" dirty="0" err="1"/>
              <a:t>sort</a:t>
            </a:r>
            <a:r>
              <a:rPr lang="es-MX" sz="1800" dirty="0"/>
              <a:t> siendo iterativo es casi tan efectivo como los métodos de ordenamiento recursivos como el </a:t>
            </a:r>
            <a:r>
              <a:rPr lang="es-MX" sz="1800" dirty="0" err="1"/>
              <a:t>merge</a:t>
            </a:r>
            <a:r>
              <a:rPr lang="es-MX" sz="1800" dirty="0"/>
              <a:t> </a:t>
            </a:r>
            <a:r>
              <a:rPr lang="es-MX" sz="1800" dirty="0" err="1"/>
              <a:t>sort</a:t>
            </a:r>
            <a:r>
              <a:rPr lang="es-MX" sz="1800" dirty="0"/>
              <a:t> y el </a:t>
            </a:r>
            <a:r>
              <a:rPr lang="es-MX" sz="1800" dirty="0" err="1"/>
              <a:t>quick</a:t>
            </a:r>
            <a:r>
              <a:rPr lang="es-MX" sz="1800" dirty="0"/>
              <a:t> </a:t>
            </a:r>
            <a:r>
              <a:rPr lang="es-MX" sz="1800" dirty="0" err="1"/>
              <a:t>sort</a:t>
            </a:r>
            <a:r>
              <a:rPr lang="es-MX" sz="1800" dirty="0"/>
              <a:t>.</a:t>
            </a:r>
          </a:p>
        </p:txBody>
      </p:sp>
    </p:spTree>
    <p:extLst>
      <p:ext uri="{BB962C8B-B14F-4D97-AF65-F5344CB8AC3E}">
        <p14:creationId xmlns:p14="http://schemas.microsoft.com/office/powerpoint/2010/main" val="297120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6EAA9-FCAF-42CA-9526-608C3538CAA7}"/>
              </a:ext>
            </a:extLst>
          </p:cNvPr>
          <p:cNvSpPr>
            <a:spLocks noGrp="1"/>
          </p:cNvSpPr>
          <p:nvPr>
            <p:ph type="title"/>
          </p:nvPr>
        </p:nvSpPr>
        <p:spPr/>
        <p:txBody>
          <a:bodyPr/>
          <a:lstStyle/>
          <a:p>
            <a:r>
              <a:rPr lang="es-MX" dirty="0"/>
              <a:t>Set de instrucciones del microprocesador </a:t>
            </a:r>
          </a:p>
        </p:txBody>
      </p:sp>
      <p:sp>
        <p:nvSpPr>
          <p:cNvPr id="3" name="Marcador de contenido 2">
            <a:extLst>
              <a:ext uri="{FF2B5EF4-FFF2-40B4-BE49-F238E27FC236}">
                <a16:creationId xmlns:a16="http://schemas.microsoft.com/office/drawing/2014/main" id="{CD88C8F9-ED8C-4720-844F-9080F240435A}"/>
              </a:ext>
            </a:extLst>
          </p:cNvPr>
          <p:cNvSpPr>
            <a:spLocks noGrp="1"/>
          </p:cNvSpPr>
          <p:nvPr>
            <p:ph idx="1"/>
          </p:nvPr>
        </p:nvSpPr>
        <p:spPr>
          <a:xfrm>
            <a:off x="2261954" y="2525152"/>
            <a:ext cx="7814375" cy="475784"/>
          </a:xfrm>
        </p:spPr>
        <p:txBody>
          <a:bodyPr>
            <a:normAutofit/>
          </a:bodyPr>
          <a:lstStyle/>
          <a:p>
            <a:pPr marL="0" indent="0">
              <a:buNone/>
            </a:pPr>
            <a:r>
              <a:rPr lang="es-MX" sz="1800" dirty="0"/>
              <a:t>Las instrucciones admitidas en nuestro microprocesador están en la siguiente tabla:</a:t>
            </a:r>
          </a:p>
        </p:txBody>
      </p:sp>
      <p:pic>
        <p:nvPicPr>
          <p:cNvPr id="6" name="Marcador de contenido 4">
            <a:extLst>
              <a:ext uri="{FF2B5EF4-FFF2-40B4-BE49-F238E27FC236}">
                <a16:creationId xmlns:a16="http://schemas.microsoft.com/office/drawing/2014/main" id="{7939A44D-96FB-4DC0-957C-58B5D200385E}"/>
              </a:ext>
            </a:extLst>
          </p:cNvPr>
          <p:cNvPicPr>
            <a:picLocks noChangeAspect="1"/>
          </p:cNvPicPr>
          <p:nvPr/>
        </p:nvPicPr>
        <p:blipFill>
          <a:blip r:embed="rId2"/>
          <a:stretch>
            <a:fillRect/>
          </a:stretch>
        </p:blipFill>
        <p:spPr>
          <a:xfrm>
            <a:off x="2261954" y="3429000"/>
            <a:ext cx="7668091" cy="2538030"/>
          </a:xfrm>
          <a:prstGeom prst="rect">
            <a:avLst/>
          </a:prstGeom>
        </p:spPr>
      </p:pic>
    </p:spTree>
    <p:extLst>
      <p:ext uri="{BB962C8B-B14F-4D97-AF65-F5344CB8AC3E}">
        <p14:creationId xmlns:p14="http://schemas.microsoft.com/office/powerpoint/2010/main" val="233893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7DB94-1A5B-4DAC-9CFE-6DA5ABD8D192}"/>
              </a:ext>
            </a:extLst>
          </p:cNvPr>
          <p:cNvSpPr>
            <a:spLocks noGrp="1"/>
          </p:cNvSpPr>
          <p:nvPr>
            <p:ph type="title"/>
          </p:nvPr>
        </p:nvSpPr>
        <p:spPr/>
        <p:txBody>
          <a:bodyPr/>
          <a:lstStyle/>
          <a:p>
            <a:r>
              <a:rPr lang="es-MX" dirty="0"/>
              <a:t>Decodificador </a:t>
            </a:r>
          </a:p>
        </p:txBody>
      </p:sp>
      <p:sp>
        <p:nvSpPr>
          <p:cNvPr id="3" name="Marcador de contenido 2">
            <a:extLst>
              <a:ext uri="{FF2B5EF4-FFF2-40B4-BE49-F238E27FC236}">
                <a16:creationId xmlns:a16="http://schemas.microsoft.com/office/drawing/2014/main" id="{C024EBB8-9D3B-4CCA-BE26-F41183832ECB}"/>
              </a:ext>
            </a:extLst>
          </p:cNvPr>
          <p:cNvSpPr>
            <a:spLocks noGrp="1"/>
          </p:cNvSpPr>
          <p:nvPr>
            <p:ph idx="1"/>
          </p:nvPr>
        </p:nvSpPr>
        <p:spPr>
          <a:xfrm>
            <a:off x="1141413" y="2249487"/>
            <a:ext cx="3744352" cy="2322513"/>
          </a:xfrm>
        </p:spPr>
        <p:txBody>
          <a:bodyPr>
            <a:normAutofit lnSpcReduction="10000"/>
          </a:bodyPr>
          <a:lstStyle/>
          <a:p>
            <a:pPr marL="0" indent="0">
              <a:buNone/>
            </a:pPr>
            <a:r>
              <a:rPr lang="es-MX" sz="1800" dirty="0"/>
              <a:t>Implementamos un decodificador que nos va a ser útil para obtener las instrucciones de manera mas fácil, se realizo en el lenguaje Python, además, se importan varias herramientas clave para una interfaz gráfica usando </a:t>
            </a:r>
            <a:r>
              <a:rPr lang="es-MX" sz="1800" dirty="0" err="1"/>
              <a:t>tkinter</a:t>
            </a:r>
            <a:r>
              <a:rPr lang="es-MX" sz="1800" dirty="0"/>
              <a:t>.</a:t>
            </a:r>
          </a:p>
        </p:txBody>
      </p:sp>
      <p:pic>
        <p:nvPicPr>
          <p:cNvPr id="5" name="Imagen 4">
            <a:extLst>
              <a:ext uri="{FF2B5EF4-FFF2-40B4-BE49-F238E27FC236}">
                <a16:creationId xmlns:a16="http://schemas.microsoft.com/office/drawing/2014/main" id="{548ADAAB-7E71-4E8F-8336-686DF5B057AF}"/>
              </a:ext>
            </a:extLst>
          </p:cNvPr>
          <p:cNvPicPr>
            <a:picLocks noChangeAspect="1"/>
          </p:cNvPicPr>
          <p:nvPr/>
        </p:nvPicPr>
        <p:blipFill>
          <a:blip r:embed="rId2"/>
          <a:stretch>
            <a:fillRect/>
          </a:stretch>
        </p:blipFill>
        <p:spPr>
          <a:xfrm>
            <a:off x="5313361" y="618518"/>
            <a:ext cx="5982168" cy="5654242"/>
          </a:xfrm>
          <a:prstGeom prst="rect">
            <a:avLst/>
          </a:prstGeom>
        </p:spPr>
      </p:pic>
    </p:spTree>
    <p:extLst>
      <p:ext uri="{BB962C8B-B14F-4D97-AF65-F5344CB8AC3E}">
        <p14:creationId xmlns:p14="http://schemas.microsoft.com/office/powerpoint/2010/main" val="3839591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8226E-4671-475B-8B4A-6E81245F5A75}"/>
              </a:ext>
            </a:extLst>
          </p:cNvPr>
          <p:cNvSpPr>
            <a:spLocks noGrp="1"/>
          </p:cNvSpPr>
          <p:nvPr>
            <p:ph type="title"/>
          </p:nvPr>
        </p:nvSpPr>
        <p:spPr>
          <a:xfrm>
            <a:off x="6884893" y="761953"/>
            <a:ext cx="4870729" cy="1478570"/>
          </a:xfrm>
        </p:spPr>
        <p:txBody>
          <a:bodyPr/>
          <a:lstStyle/>
          <a:p>
            <a:r>
              <a:rPr lang="es-MX" dirty="0"/>
              <a:t>Implementación de código en </a:t>
            </a:r>
            <a:r>
              <a:rPr lang="es-MX" dirty="0" err="1"/>
              <a:t>verilog</a:t>
            </a:r>
            <a:r>
              <a:rPr lang="es-MX" dirty="0"/>
              <a:t> </a:t>
            </a:r>
          </a:p>
        </p:txBody>
      </p:sp>
      <p:sp>
        <p:nvSpPr>
          <p:cNvPr id="3" name="Marcador de contenido 2">
            <a:extLst>
              <a:ext uri="{FF2B5EF4-FFF2-40B4-BE49-F238E27FC236}">
                <a16:creationId xmlns:a16="http://schemas.microsoft.com/office/drawing/2014/main" id="{53699DBF-851B-4AC9-AED4-0BD96934F9F4}"/>
              </a:ext>
            </a:extLst>
          </p:cNvPr>
          <p:cNvSpPr>
            <a:spLocks noGrp="1"/>
          </p:cNvSpPr>
          <p:nvPr>
            <p:ph idx="1"/>
          </p:nvPr>
        </p:nvSpPr>
        <p:spPr>
          <a:xfrm>
            <a:off x="6925234" y="2374993"/>
            <a:ext cx="4790046" cy="1632231"/>
          </a:xfrm>
        </p:spPr>
        <p:txBody>
          <a:bodyPr>
            <a:normAutofit fontScale="25000" lnSpcReduction="20000"/>
          </a:bodyPr>
          <a:lstStyle/>
          <a:p>
            <a:pPr marL="0" indent="0">
              <a:buNone/>
            </a:pPr>
            <a:r>
              <a:rPr lang="es-MX" sz="7200" dirty="0"/>
              <a:t>Cada módulo requerido fue implementado en un archivo independiente, siguiendo el diagrama proporcionado, y definiendo cuidadosamente sus entradas, salidas y la lógica digital correspondiente. El desarrollo del microprocesador se realizó utilizando el lenguaje </a:t>
            </a:r>
            <a:r>
              <a:rPr lang="es-MX" sz="7200" dirty="0" err="1"/>
              <a:t>Verilog</a:t>
            </a:r>
            <a:r>
              <a:rPr lang="es-MX" sz="7200" dirty="0"/>
              <a:t>, lo que permitió una implementación precisa y estructurada. Este enfoque modular no solo optimiza la organización del código, sino que también facilita su comprensión, mantenimiento y pruebas a lo largo del proceso de desarrollo.</a:t>
            </a:r>
          </a:p>
          <a:p>
            <a:pPr marL="0" indent="0">
              <a:buNone/>
            </a:pPr>
            <a:endParaRPr lang="es-MX" dirty="0"/>
          </a:p>
        </p:txBody>
      </p:sp>
      <p:pic>
        <p:nvPicPr>
          <p:cNvPr id="9" name="Imagen 8">
            <a:extLst>
              <a:ext uri="{FF2B5EF4-FFF2-40B4-BE49-F238E27FC236}">
                <a16:creationId xmlns:a16="http://schemas.microsoft.com/office/drawing/2014/main" id="{7D42E880-E9C1-4C21-B7CB-76FAF2DD2DCF}"/>
              </a:ext>
            </a:extLst>
          </p:cNvPr>
          <p:cNvPicPr>
            <a:picLocks noChangeAspect="1"/>
          </p:cNvPicPr>
          <p:nvPr/>
        </p:nvPicPr>
        <p:blipFill>
          <a:blip r:embed="rId2"/>
          <a:stretch>
            <a:fillRect/>
          </a:stretch>
        </p:blipFill>
        <p:spPr>
          <a:xfrm>
            <a:off x="845483" y="1106473"/>
            <a:ext cx="5824257" cy="4501617"/>
          </a:xfrm>
          <a:prstGeom prst="rect">
            <a:avLst/>
          </a:prstGeom>
        </p:spPr>
      </p:pic>
    </p:spTree>
    <p:extLst>
      <p:ext uri="{BB962C8B-B14F-4D97-AF65-F5344CB8AC3E}">
        <p14:creationId xmlns:p14="http://schemas.microsoft.com/office/powerpoint/2010/main" val="424159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3EFF6-51A6-4FC8-BE57-360BBE5B16C8}"/>
              </a:ext>
            </a:extLst>
          </p:cNvPr>
          <p:cNvSpPr>
            <a:spLocks noGrp="1"/>
          </p:cNvSpPr>
          <p:nvPr>
            <p:ph type="title"/>
          </p:nvPr>
        </p:nvSpPr>
        <p:spPr>
          <a:xfrm>
            <a:off x="773860" y="672306"/>
            <a:ext cx="9905998" cy="1478570"/>
          </a:xfrm>
        </p:spPr>
        <p:txBody>
          <a:bodyPr/>
          <a:lstStyle/>
          <a:p>
            <a:r>
              <a:rPr lang="es-MX" dirty="0"/>
              <a:t>Resultados wave</a:t>
            </a:r>
          </a:p>
        </p:txBody>
      </p:sp>
      <p:sp>
        <p:nvSpPr>
          <p:cNvPr id="3" name="Marcador de contenido 2">
            <a:extLst>
              <a:ext uri="{FF2B5EF4-FFF2-40B4-BE49-F238E27FC236}">
                <a16:creationId xmlns:a16="http://schemas.microsoft.com/office/drawing/2014/main" id="{88D9C545-6C3D-4EAE-8690-C5EF49FF261D}"/>
              </a:ext>
            </a:extLst>
          </p:cNvPr>
          <p:cNvSpPr>
            <a:spLocks noGrp="1"/>
          </p:cNvSpPr>
          <p:nvPr>
            <p:ph idx="1"/>
          </p:nvPr>
        </p:nvSpPr>
        <p:spPr>
          <a:xfrm>
            <a:off x="773860" y="2007440"/>
            <a:ext cx="3376799" cy="1677054"/>
          </a:xfrm>
        </p:spPr>
        <p:txBody>
          <a:bodyPr>
            <a:normAutofit/>
          </a:bodyPr>
          <a:lstStyle/>
          <a:p>
            <a:pPr marL="0" indent="0">
              <a:buNone/>
            </a:pPr>
            <a:r>
              <a:rPr lang="es-MX" sz="1800" dirty="0"/>
              <a:t>las siguientes imágenes muestran las operaciones que se realizaron y sus resultados obtenidos </a:t>
            </a:r>
          </a:p>
        </p:txBody>
      </p:sp>
      <p:pic>
        <p:nvPicPr>
          <p:cNvPr id="7" name="Imagen 6">
            <a:extLst>
              <a:ext uri="{FF2B5EF4-FFF2-40B4-BE49-F238E27FC236}">
                <a16:creationId xmlns:a16="http://schemas.microsoft.com/office/drawing/2014/main" id="{2F7704B9-4CBA-4770-A0D7-A609D5A4C06E}"/>
              </a:ext>
            </a:extLst>
          </p:cNvPr>
          <p:cNvPicPr>
            <a:picLocks noChangeAspect="1"/>
          </p:cNvPicPr>
          <p:nvPr/>
        </p:nvPicPr>
        <p:blipFill rotWithShape="1">
          <a:blip r:embed="rId2"/>
          <a:srcRect b="74536"/>
          <a:stretch/>
        </p:blipFill>
        <p:spPr>
          <a:xfrm>
            <a:off x="1683386" y="4415550"/>
            <a:ext cx="9278975" cy="1770144"/>
          </a:xfrm>
          <a:prstGeom prst="rect">
            <a:avLst/>
          </a:prstGeom>
        </p:spPr>
      </p:pic>
      <p:pic>
        <p:nvPicPr>
          <p:cNvPr id="9" name="Imagen 8">
            <a:extLst>
              <a:ext uri="{FF2B5EF4-FFF2-40B4-BE49-F238E27FC236}">
                <a16:creationId xmlns:a16="http://schemas.microsoft.com/office/drawing/2014/main" id="{7D340C16-4AC9-46E4-847C-B58D6166C535}"/>
              </a:ext>
            </a:extLst>
          </p:cNvPr>
          <p:cNvPicPr>
            <a:picLocks noChangeAspect="1"/>
          </p:cNvPicPr>
          <p:nvPr/>
        </p:nvPicPr>
        <p:blipFill>
          <a:blip r:embed="rId3"/>
          <a:stretch>
            <a:fillRect/>
          </a:stretch>
        </p:blipFill>
        <p:spPr>
          <a:xfrm>
            <a:off x="5121274" y="1187322"/>
            <a:ext cx="6296866" cy="2304735"/>
          </a:xfrm>
          <a:prstGeom prst="rect">
            <a:avLst/>
          </a:prstGeom>
        </p:spPr>
      </p:pic>
    </p:spTree>
    <p:extLst>
      <p:ext uri="{BB962C8B-B14F-4D97-AF65-F5344CB8AC3E}">
        <p14:creationId xmlns:p14="http://schemas.microsoft.com/office/powerpoint/2010/main" val="37537545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57_TF45165253" id="{28A1825B-CA0F-4D67-9785-55DD8DA7BCD9}" vid="{0BFE6581-3A41-4C3B-BF41-7EE5BD70DA4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de circuito</Template>
  <TotalTime>79</TotalTime>
  <Words>927</Words>
  <Application>Microsoft Office PowerPoint</Application>
  <PresentationFormat>Panorámica</PresentationFormat>
  <Paragraphs>34</Paragraphs>
  <Slides>12</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Tw Cen MT</vt:lpstr>
      <vt:lpstr>Circuito</vt:lpstr>
      <vt:lpstr>Proyecto Final [Fase 1]</vt:lpstr>
      <vt:lpstr>Introducción </vt:lpstr>
      <vt:lpstr>Procesador Mips</vt:lpstr>
      <vt:lpstr>Set de instrucciones </vt:lpstr>
      <vt:lpstr>Programa ensamblador </vt:lpstr>
      <vt:lpstr>Set de instrucciones del microprocesador </vt:lpstr>
      <vt:lpstr>Decodificador </vt:lpstr>
      <vt:lpstr>Implementación de código en verilog </vt:lpstr>
      <vt:lpstr>Resultados wave</vt:lpstr>
      <vt:lpstr>Conclusión </vt:lpstr>
      <vt:lpstr>Fechas de trabajo</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[Fase 1]</dc:title>
  <dc:creator>Elver Gon</dc:creator>
  <cp:lastModifiedBy>Elver Gon</cp:lastModifiedBy>
  <cp:revision>7</cp:revision>
  <dcterms:created xsi:type="dcterms:W3CDTF">2024-11-07T00:03:39Z</dcterms:created>
  <dcterms:modified xsi:type="dcterms:W3CDTF">2024-11-07T01:22:57Z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